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10/23/2016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10/23/2016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10/23/2016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10/23/2016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10/23/2016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Treasure Hunt</a:t>
            </a:r>
          </a:p>
        </p:txBody>
      </p:sp>
      <p:sp>
        <p:nvSpPr>
          <p:cNvPr id="3" name="Subtitle 2"/>
          <p:cNvSpPr>
            <a:spLocks noGrp="1"/>
          </p:cNvSpPr>
          <p:nvPr>
            <p:ph type="subTitle" idx="1"/>
          </p:nvPr>
        </p:nvSpPr>
        <p:spPr/>
        <p:txBody>
          <a:bodyPr>
            <a:normAutofit lnSpcReduction="10000"/>
          </a:bodyPr>
          <a:lstStyle/>
          <a:p>
            <a:r>
              <a:rPr lang="en-US" dirty="0"/>
              <a:t>By: Brandon Smith</a:t>
            </a:r>
          </a:p>
          <a:p>
            <a:r>
              <a:rPr lang="en-US" dirty="0"/>
              <a:t>Educational Application of Technology</a:t>
            </a:r>
          </a:p>
        </p:txBody>
      </p:sp>
      <p:pic>
        <p:nvPicPr>
          <p:cNvPr id="1028" name="Picture 4" descr="Image result for copy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435" y="194034"/>
            <a:ext cx="1621888" cy="162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3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What if you want to tape something off the TV to use in the classroom…What are the rules here?</a:t>
            </a:r>
          </a:p>
        </p:txBody>
      </p:sp>
      <p:sp>
        <p:nvSpPr>
          <p:cNvPr id="3" name="Content Placeholder 2"/>
          <p:cNvSpPr>
            <a:spLocks noGrp="1"/>
          </p:cNvSpPr>
          <p:nvPr>
            <p:ph idx="1"/>
          </p:nvPr>
        </p:nvSpPr>
        <p:spPr/>
        <p:txBody>
          <a:bodyPr/>
          <a:lstStyle/>
          <a:p>
            <a:pPr marL="0" indent="0" algn="ctr">
              <a:buNone/>
            </a:pPr>
            <a:endParaRPr lang="en-US" sz="2400" b="1" dirty="0">
              <a:solidFill>
                <a:schemeClr val="tx1"/>
              </a:solidFill>
            </a:endParaRPr>
          </a:p>
          <a:p>
            <a:pPr marL="0" indent="0" algn="ctr">
              <a:buNone/>
            </a:pPr>
            <a:r>
              <a:rPr lang="en-US" sz="2400" b="1" dirty="0">
                <a:solidFill>
                  <a:schemeClr val="tx1"/>
                </a:solidFill>
              </a:rPr>
              <a:t>Educators are allowed to tape/record programs from the TV, however;</a:t>
            </a:r>
          </a:p>
          <a:p>
            <a:pPr algn="ctr"/>
            <a:r>
              <a:rPr lang="en-US" sz="2400" dirty="0">
                <a:solidFill>
                  <a:schemeClr val="tx1"/>
                </a:solidFill>
              </a:rPr>
              <a:t>You are only allowed to record up to 10% of a copyrighted work and/or three minutes, whichever is less; clips cannot be altered in any way.</a:t>
            </a:r>
          </a:p>
          <a:p>
            <a:endParaRPr lang="en-US" dirty="0"/>
          </a:p>
        </p:txBody>
      </p:sp>
    </p:spTree>
    <p:extLst>
      <p:ext uri="{BB962C8B-B14F-4D97-AF65-F5344CB8AC3E}">
        <p14:creationId xmlns:p14="http://schemas.microsoft.com/office/powerpoint/2010/main" val="235795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can you get permission to use items in your classroom?</a:t>
            </a:r>
            <a:endParaRPr lang="en-US" dirty="0"/>
          </a:p>
        </p:txBody>
      </p:sp>
      <p:sp>
        <p:nvSpPr>
          <p:cNvPr id="3" name="Content Placeholder 2"/>
          <p:cNvSpPr>
            <a:spLocks noGrp="1"/>
          </p:cNvSpPr>
          <p:nvPr>
            <p:ph idx="1"/>
          </p:nvPr>
        </p:nvSpPr>
        <p:spPr/>
        <p:txBody>
          <a:bodyPr/>
          <a:lstStyle/>
          <a:p>
            <a:pPr marL="0" marR="0" lvl="0" indent="0" algn="ctr">
              <a:lnSpc>
                <a:spcPct val="150000"/>
              </a:lnSpc>
              <a:spcBef>
                <a:spcPts val="0"/>
              </a:spcBef>
              <a:spcAft>
                <a:spcPts val="800"/>
              </a:spcAft>
              <a:buNone/>
              <a:tabLst>
                <a:tab pos="457200" algn="l"/>
              </a:tabLst>
            </a:pPr>
            <a:r>
              <a:rPr lang="en-US" b="1" dirty="0">
                <a:solidFill>
                  <a:schemeClr val="tx1"/>
                </a:solidFill>
                <a:ea typeface="Times New Roman" panose="02020603050405020304" pitchFamily="18" charset="0"/>
                <a:cs typeface="Times New Roman" panose="02020603050405020304" pitchFamily="18" charset="0"/>
              </a:rPr>
              <a:t>Educators can gain permission to use items in their classrooms by doing the following;</a:t>
            </a:r>
          </a:p>
          <a:p>
            <a:pPr marL="342900" marR="0" lvl="0" indent="-342900" algn="ctr">
              <a:lnSpc>
                <a:spcPct val="150000"/>
              </a:lnSpc>
              <a:spcBef>
                <a:spcPts val="0"/>
              </a:spcBef>
              <a:spcAft>
                <a:spcPts val="800"/>
              </a:spcAft>
              <a:buFont typeface="+mj-lt"/>
              <a:buAutoNum type="arabicPeriod"/>
              <a:tabLst>
                <a:tab pos="457200" algn="l"/>
              </a:tabLst>
            </a:pPr>
            <a:r>
              <a:rPr lang="en-US" dirty="0">
                <a:solidFill>
                  <a:schemeClr val="tx1"/>
                </a:solidFill>
                <a:ea typeface="Times New Roman" panose="02020603050405020304" pitchFamily="18" charset="0"/>
                <a:cs typeface="Times New Roman" panose="02020603050405020304" pitchFamily="18" charset="0"/>
              </a:rPr>
              <a:t>Identify the author(s) and contact one or more of them</a:t>
            </a:r>
            <a:endParaRPr lang="en-US" sz="1800" dirty="0">
              <a:solidFill>
                <a:schemeClr val="tx1"/>
              </a:solidFill>
              <a:ea typeface="Calibri" panose="020F0502020204030204" pitchFamily="34" charset="0"/>
              <a:cs typeface="Times New Roman" panose="02020603050405020304" pitchFamily="18" charset="0"/>
            </a:endParaRPr>
          </a:p>
          <a:p>
            <a:pPr marL="342900" marR="0" lvl="0" indent="-342900" algn="ctr">
              <a:lnSpc>
                <a:spcPct val="150000"/>
              </a:lnSpc>
              <a:spcBef>
                <a:spcPts val="0"/>
              </a:spcBef>
              <a:spcAft>
                <a:spcPts val="800"/>
              </a:spcAft>
              <a:buFont typeface="+mj-lt"/>
              <a:buAutoNum type="arabicPeriod"/>
              <a:tabLst>
                <a:tab pos="457200" algn="l"/>
              </a:tabLst>
            </a:pPr>
            <a:r>
              <a:rPr lang="en-US" dirty="0">
                <a:solidFill>
                  <a:schemeClr val="tx1"/>
                </a:solidFill>
                <a:ea typeface="Times New Roman" panose="02020603050405020304" pitchFamily="18" charset="0"/>
                <a:cs typeface="Times New Roman" panose="02020603050405020304" pitchFamily="18" charset="0"/>
              </a:rPr>
              <a:t>Ask whether they own the copyright or whether the work was work for hire</a:t>
            </a:r>
            <a:endParaRPr lang="en-US" sz="1800" dirty="0">
              <a:solidFill>
                <a:schemeClr val="tx1"/>
              </a:solidFill>
              <a:ea typeface="Calibri" panose="020F0502020204030204" pitchFamily="34" charset="0"/>
              <a:cs typeface="Times New Roman" panose="02020603050405020304" pitchFamily="18" charset="0"/>
            </a:endParaRPr>
          </a:p>
          <a:p>
            <a:pPr marL="342900" marR="0" lvl="0" indent="-342900" algn="ctr">
              <a:lnSpc>
                <a:spcPct val="150000"/>
              </a:lnSpc>
              <a:spcBef>
                <a:spcPts val="0"/>
              </a:spcBef>
              <a:spcAft>
                <a:spcPts val="800"/>
              </a:spcAft>
              <a:buFont typeface="+mj-lt"/>
              <a:buAutoNum type="arabicPeriod"/>
              <a:tabLst>
                <a:tab pos="457200" algn="l"/>
              </a:tabLst>
            </a:pPr>
            <a:r>
              <a:rPr lang="en-US" dirty="0">
                <a:solidFill>
                  <a:schemeClr val="tx1"/>
                </a:solidFill>
                <a:ea typeface="Times New Roman" panose="02020603050405020304" pitchFamily="18" charset="0"/>
                <a:cs typeface="Times New Roman" panose="02020603050405020304" pitchFamily="18" charset="0"/>
              </a:rPr>
              <a:t>Ask whether they have conveyed away any of their rights, and if so, to whom</a:t>
            </a:r>
            <a:endParaRPr lang="en-US" sz="1800" dirty="0">
              <a:solidFill>
                <a:schemeClr val="tx1"/>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3541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t>When items are posted to a website what should the creator be careful to consider?</a:t>
            </a:r>
            <a:endParaRPr lang="en-US" sz="4400" dirty="0"/>
          </a:p>
        </p:txBody>
      </p:sp>
      <p:sp>
        <p:nvSpPr>
          <p:cNvPr id="3" name="Content Placeholder 2"/>
          <p:cNvSpPr>
            <a:spLocks noGrp="1"/>
          </p:cNvSpPr>
          <p:nvPr>
            <p:ph idx="1"/>
          </p:nvPr>
        </p:nvSpPr>
        <p:spPr/>
        <p:txBody>
          <a:bodyPr>
            <a:normAutofit/>
          </a:bodyPr>
          <a:lstStyle/>
          <a:p>
            <a:pPr marL="0" indent="0" algn="ctr">
              <a:buNone/>
            </a:pPr>
            <a:endParaRPr lang="en-US" sz="2400" dirty="0">
              <a:solidFill>
                <a:schemeClr val="tx1"/>
              </a:solidFill>
            </a:endParaRPr>
          </a:p>
          <a:p>
            <a:pPr marL="0" indent="0" algn="ctr">
              <a:buNone/>
            </a:pPr>
            <a:r>
              <a:rPr lang="en-US" sz="2400" dirty="0">
                <a:solidFill>
                  <a:schemeClr val="tx1"/>
                </a:solidFill>
              </a:rPr>
              <a:t>Whenever an author posts anything on the internet, he or she should reasonably expect that it will be read, downloaded, printed out, forwarded, and even used as the basis for other works to some degree. So, just by posting, an author impliedly grants a limited license to use her work in this manner. </a:t>
            </a:r>
            <a:endParaRPr lang="en-US" sz="2400" b="1" dirty="0">
              <a:solidFill>
                <a:schemeClr val="tx1"/>
              </a:solidFill>
            </a:endParaRPr>
          </a:p>
        </p:txBody>
      </p:sp>
    </p:spTree>
    <p:extLst>
      <p:ext uri="{BB962C8B-B14F-4D97-AF65-F5344CB8AC3E}">
        <p14:creationId xmlns:p14="http://schemas.microsoft.com/office/powerpoint/2010/main" val="211402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519420" y="5495625"/>
            <a:ext cx="3229109" cy="1227148"/>
          </a:xfrm>
          <a:prstGeom prst="ellipse">
            <a:avLst/>
          </a:prstGeom>
          <a:ln>
            <a:noFill/>
          </a:ln>
          <a:effectLst>
            <a:softEdge rad="112500"/>
          </a:effectLst>
        </p:spPr>
      </p:pic>
      <p:sp>
        <p:nvSpPr>
          <p:cNvPr id="2" name="Title 1"/>
          <p:cNvSpPr>
            <a:spLocks noGrp="1"/>
          </p:cNvSpPr>
          <p:nvPr>
            <p:ph type="title"/>
          </p:nvPr>
        </p:nvSpPr>
        <p:spPr/>
        <p:txBody>
          <a:bodyPr>
            <a:normAutofit fontScale="90000"/>
          </a:bodyPr>
          <a:lstStyle/>
          <a:p>
            <a:pPr algn="ctr"/>
            <a:r>
              <a:rPr lang="en-US" b="1" dirty="0"/>
              <a:t>What is the penalty for copyright infringement?</a:t>
            </a:r>
            <a:br>
              <a:rPr lang="en-US" dirty="0"/>
            </a:br>
            <a:endParaRPr lang="en-US" dirty="0"/>
          </a:p>
        </p:txBody>
      </p:sp>
      <p:sp>
        <p:nvSpPr>
          <p:cNvPr id="3" name="Content Placeholder 2"/>
          <p:cNvSpPr>
            <a:spLocks noGrp="1"/>
          </p:cNvSpPr>
          <p:nvPr>
            <p:ph idx="1"/>
          </p:nvPr>
        </p:nvSpPr>
        <p:spPr/>
        <p:txBody>
          <a:bodyPr/>
          <a:lstStyle/>
          <a:p>
            <a:pPr algn="ctr"/>
            <a:r>
              <a:rPr lang="en-US" dirty="0">
                <a:solidFill>
                  <a:schemeClr val="tx1"/>
                </a:solidFill>
              </a:rPr>
              <a:t>Penalties for copyright infringement include civil and criminal penalties. In general, anyone found liable for civil copyright infringement may be ordered to pay either actual damages or "statutory" damages affixed at not less than $750 and not more than $30,000 per work infringed. For "willful" infringement, a court may award up to $150,000 per work infringed. A court can, in its discretion, also assess costs and attorneys' fees. For details, see Title 17, United States Code, Sections 504, 505.</a:t>
            </a:r>
          </a:p>
          <a:p>
            <a:pPr algn="ctr"/>
            <a:endParaRPr lang="en-US" dirty="0">
              <a:solidFill>
                <a:schemeClr val="tx1"/>
              </a:solidFill>
            </a:endParaRPr>
          </a:p>
          <a:p>
            <a:pPr algn="ctr"/>
            <a:r>
              <a:rPr lang="en-US" dirty="0">
                <a:solidFill>
                  <a:schemeClr val="tx1"/>
                </a:solidFill>
              </a:rPr>
              <a:t>Willful copyright infringement can also result in criminal penalties, including imprisonment of up to five years and fines of up to $250,000 per offense.</a:t>
            </a:r>
          </a:p>
          <a:p>
            <a:endParaRPr lang="en-US" dirty="0"/>
          </a:p>
        </p:txBody>
      </p:sp>
      <p:pic>
        <p:nvPicPr>
          <p:cNvPr id="2054" name="Picture 6" descr="Image result for j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6128" y="5474848"/>
            <a:ext cx="1723623" cy="1383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81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100" name="Picture 4" descr="Image result for copyright fair us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42930" y="820801"/>
            <a:ext cx="7807144" cy="51807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3854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903616"/>
          </a:xfrm>
        </p:spPr>
        <p:txBody>
          <a:bodyPr>
            <a:normAutofit fontScale="90000"/>
          </a:bodyPr>
          <a:lstStyle/>
          <a:p>
            <a:pPr algn="ctr"/>
            <a:r>
              <a:rPr lang="en-US" b="1" dirty="0"/>
              <a:t>What does the term “fair use” mean and who is included in the fair use clause?</a:t>
            </a:r>
            <a:endParaRPr lang="en-US" dirty="0"/>
          </a:p>
        </p:txBody>
      </p:sp>
      <p:sp>
        <p:nvSpPr>
          <p:cNvPr id="3" name="Content Placeholder 2"/>
          <p:cNvSpPr>
            <a:spLocks noGrp="1"/>
          </p:cNvSpPr>
          <p:nvPr>
            <p:ph idx="1"/>
          </p:nvPr>
        </p:nvSpPr>
        <p:spPr/>
        <p:txBody>
          <a:bodyPr>
            <a:normAutofit lnSpcReduction="10000"/>
          </a:bodyPr>
          <a:lstStyle/>
          <a:p>
            <a:pPr algn="ctr"/>
            <a:r>
              <a:rPr lang="en-US" dirty="0">
                <a:solidFill>
                  <a:schemeClr val="tx1"/>
                </a:solidFill>
              </a:rPr>
              <a:t>Fair use is a copyright principle based on the belief that the public is entitled to freely use portions of copyrighted materials for purposes of commentary and criticism. For example, if you wish to criticize a novelist, you should have the freedom to quote a portion of the novelist’s work without asking permission. </a:t>
            </a:r>
          </a:p>
          <a:p>
            <a:pPr algn="ctr"/>
            <a:endParaRPr lang="en-US" dirty="0">
              <a:solidFill>
                <a:schemeClr val="tx1"/>
              </a:solidFill>
            </a:endParaRPr>
          </a:p>
          <a:p>
            <a:pPr algn="ctr"/>
            <a:r>
              <a:rPr lang="en-US" dirty="0">
                <a:solidFill>
                  <a:schemeClr val="tx1"/>
                </a:solidFill>
              </a:rPr>
              <a:t>In its most general sense, a fair use is any copying of copyrighted material done for a limited and “transformative” purpose, such as to comment upon, criticize, or parody a copyrighted work. Such uses can be done without permission from the copyright owner. In other words, fair use is a defense against a claim of copyright infringement. If your use qualifies as a fair use, then it would not be considered an illegal infringement.</a:t>
            </a:r>
          </a:p>
          <a:p>
            <a:endParaRPr lang="en-US" dirty="0"/>
          </a:p>
        </p:txBody>
      </p:sp>
    </p:spTree>
    <p:extLst>
      <p:ext uri="{BB962C8B-B14F-4D97-AF65-F5344CB8AC3E}">
        <p14:creationId xmlns:p14="http://schemas.microsoft.com/office/powerpoint/2010/main" val="192772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are the conditions for deciding fair use?</a:t>
            </a:r>
          </a:p>
        </p:txBody>
      </p:sp>
      <p:sp>
        <p:nvSpPr>
          <p:cNvPr id="3" name="Content Placeholder 2"/>
          <p:cNvSpPr>
            <a:spLocks noGrp="1"/>
          </p:cNvSpPr>
          <p:nvPr>
            <p:ph idx="1"/>
          </p:nvPr>
        </p:nvSpPr>
        <p:spPr/>
        <p:txBody>
          <a:bodyPr/>
          <a:lstStyle/>
          <a:p>
            <a:pPr marL="0" indent="0" algn="ctr">
              <a:buNone/>
            </a:pPr>
            <a:r>
              <a:rPr lang="en-US" b="1" u="sng" dirty="0">
                <a:solidFill>
                  <a:schemeClr val="tx1"/>
                </a:solidFill>
              </a:rPr>
              <a:t>The four factors judges consider are:</a:t>
            </a:r>
          </a:p>
          <a:p>
            <a:pPr lvl="0" algn="ctr"/>
            <a:endParaRPr lang="en-US" dirty="0">
              <a:solidFill>
                <a:schemeClr val="tx1"/>
              </a:solidFill>
            </a:endParaRPr>
          </a:p>
          <a:p>
            <a:pPr marL="457200" lvl="0" indent="-457200">
              <a:buFont typeface="+mj-lt"/>
              <a:buAutoNum type="arabicPeriod"/>
            </a:pPr>
            <a:r>
              <a:rPr lang="en-US" dirty="0">
                <a:solidFill>
                  <a:schemeClr val="tx1"/>
                </a:solidFill>
              </a:rPr>
              <a:t>the purpose and character of your use</a:t>
            </a:r>
          </a:p>
          <a:p>
            <a:pPr marL="457200" lvl="0" indent="-457200">
              <a:buFont typeface="+mj-lt"/>
              <a:buAutoNum type="arabicPeriod"/>
            </a:pPr>
            <a:r>
              <a:rPr lang="en-US" dirty="0">
                <a:solidFill>
                  <a:schemeClr val="tx1"/>
                </a:solidFill>
              </a:rPr>
              <a:t>the nature of the copyrighted work</a:t>
            </a:r>
          </a:p>
          <a:p>
            <a:pPr marL="457200" lvl="0" indent="-457200">
              <a:buFont typeface="+mj-lt"/>
              <a:buAutoNum type="arabicPeriod"/>
            </a:pPr>
            <a:r>
              <a:rPr lang="en-US" dirty="0">
                <a:solidFill>
                  <a:schemeClr val="tx1"/>
                </a:solidFill>
              </a:rPr>
              <a:t>the amount and substantiality of the portion taken, and</a:t>
            </a:r>
          </a:p>
          <a:p>
            <a:pPr marL="457200" lvl="0" indent="-457200">
              <a:buFont typeface="+mj-lt"/>
              <a:buAutoNum type="arabicPeriod"/>
            </a:pPr>
            <a:r>
              <a:rPr lang="en-US" dirty="0">
                <a:solidFill>
                  <a:schemeClr val="tx1"/>
                </a:solidFill>
              </a:rPr>
              <a:t>the effect of the use upon the potential market.</a:t>
            </a:r>
          </a:p>
          <a:p>
            <a:endParaRPr lang="en-US" dirty="0"/>
          </a:p>
        </p:txBody>
      </p:sp>
      <p:pic>
        <p:nvPicPr>
          <p:cNvPr id="5122" name="Picture 2" descr="Image result for ju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662" y="3048000"/>
            <a:ext cx="68961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6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5122"/>
                                        </p:tgtEl>
                                      </p:cBhvr>
                                    </p:animEffect>
                                    <p:animScale>
                                      <p:cBhvr>
                                        <p:cTn id="7" dur="500" autoRev="1" fill="hold"/>
                                        <p:tgtEl>
                                          <p:spTgt spid="51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781266"/>
          </a:xfrm>
        </p:spPr>
        <p:txBody>
          <a:bodyPr>
            <a:noAutofit/>
          </a:bodyPr>
          <a:lstStyle/>
          <a:p>
            <a:pPr algn="ctr"/>
            <a:r>
              <a:rPr lang="en-US" sz="3200" b="1" dirty="0"/>
              <a:t>When using multimedia in the classroom, what kinds of things need to be considered when determining whether copyright has been adhered to?</a:t>
            </a:r>
            <a:endParaRPr lang="en-US" sz="3200" dirty="0"/>
          </a:p>
        </p:txBody>
      </p:sp>
      <p:sp>
        <p:nvSpPr>
          <p:cNvPr id="3" name="Content Placeholder 2"/>
          <p:cNvSpPr>
            <a:spLocks noGrp="1"/>
          </p:cNvSpPr>
          <p:nvPr>
            <p:ph idx="1"/>
          </p:nvPr>
        </p:nvSpPr>
        <p:spPr/>
        <p:txBody>
          <a:bodyPr/>
          <a:lstStyle/>
          <a:p>
            <a:pPr marL="0" indent="0">
              <a:buNone/>
            </a:pPr>
            <a:r>
              <a:rPr lang="en-US" dirty="0">
                <a:solidFill>
                  <a:schemeClr val="tx1"/>
                </a:solidFill>
              </a:rPr>
              <a:t>To determine whether copyright has been adhered to, the user must;</a:t>
            </a:r>
          </a:p>
          <a:p>
            <a:r>
              <a:rPr lang="en-US" dirty="0">
                <a:solidFill>
                  <a:schemeClr val="tx1"/>
                </a:solidFill>
              </a:rPr>
              <a:t>Make sure that all materials are following copyright laws with restrictions for further use </a:t>
            </a:r>
          </a:p>
          <a:p>
            <a:r>
              <a:rPr lang="en-US" dirty="0">
                <a:solidFill>
                  <a:schemeClr val="tx1"/>
                </a:solidFill>
              </a:rPr>
              <a:t>Make sure it follows fair use guidelines </a:t>
            </a:r>
          </a:p>
          <a:p>
            <a:r>
              <a:rPr lang="en-US" dirty="0">
                <a:solidFill>
                  <a:schemeClr val="tx1"/>
                </a:solidFill>
              </a:rPr>
              <a:t>Make sure that there is fair use to the copyright</a:t>
            </a:r>
          </a:p>
          <a:p>
            <a:r>
              <a:rPr lang="en-US" dirty="0">
                <a:solidFill>
                  <a:schemeClr val="tx1"/>
                </a:solidFill>
              </a:rPr>
              <a:t>Must be aware where fair use ends </a:t>
            </a:r>
          </a:p>
          <a:p>
            <a:r>
              <a:rPr lang="en-US" dirty="0">
                <a:solidFill>
                  <a:schemeClr val="tx1"/>
                </a:solidFill>
              </a:rPr>
              <a:t>Must make sure that the work was properly credited and cited </a:t>
            </a:r>
          </a:p>
        </p:txBody>
      </p:sp>
    </p:spTree>
    <p:extLst>
      <p:ext uri="{BB962C8B-B14F-4D97-AF65-F5344CB8AC3E}">
        <p14:creationId xmlns:p14="http://schemas.microsoft.com/office/powerpoint/2010/main" val="31897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are the conditions for using someone else’s words?</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a:solidFill>
                  <a:schemeClr val="tx1"/>
                </a:solidFill>
              </a:rPr>
              <a:t>Educators and students must credit sources, giving full bibliographic information when available; must also display the copyright notice and copyright ownership information if this is shown in the original source.</a:t>
            </a:r>
          </a:p>
          <a:p>
            <a:pPr marL="0" lvl="0" indent="0">
              <a:buNone/>
            </a:pPr>
            <a:endParaRPr lang="en-US" dirty="0">
              <a:solidFill>
                <a:schemeClr val="tx1"/>
              </a:solidFill>
            </a:endParaRPr>
          </a:p>
          <a:p>
            <a:pPr lvl="0"/>
            <a:r>
              <a:rPr lang="en-US" dirty="0">
                <a:solidFill>
                  <a:schemeClr val="tx1"/>
                </a:solidFill>
              </a:rPr>
              <a:t>Up to 10% of a copyrighted work or 1000 words, whichever is less </a:t>
            </a:r>
            <a:endParaRPr lang="en-US" sz="1800" dirty="0">
              <a:solidFill>
                <a:schemeClr val="tx1"/>
              </a:solidFill>
            </a:endParaRPr>
          </a:p>
          <a:p>
            <a:pPr lvl="0"/>
            <a:r>
              <a:rPr lang="en-US" dirty="0">
                <a:solidFill>
                  <a:schemeClr val="tx1"/>
                </a:solidFill>
              </a:rPr>
              <a:t>Poems </a:t>
            </a:r>
            <a:endParaRPr lang="en-US" sz="1800" dirty="0">
              <a:solidFill>
                <a:schemeClr val="tx1"/>
              </a:solidFill>
            </a:endParaRPr>
          </a:p>
          <a:p>
            <a:pPr lvl="1"/>
            <a:r>
              <a:rPr lang="en-US" dirty="0">
                <a:solidFill>
                  <a:schemeClr val="tx1"/>
                </a:solidFill>
              </a:rPr>
              <a:t>Entire poem if less than 250 words </a:t>
            </a:r>
            <a:endParaRPr lang="en-US" sz="1600" dirty="0">
              <a:solidFill>
                <a:schemeClr val="tx1"/>
              </a:solidFill>
            </a:endParaRPr>
          </a:p>
          <a:p>
            <a:pPr lvl="1"/>
            <a:r>
              <a:rPr lang="en-US" dirty="0">
                <a:solidFill>
                  <a:schemeClr val="tx1"/>
                </a:solidFill>
              </a:rPr>
              <a:t>250 words or less if longer poem </a:t>
            </a:r>
            <a:endParaRPr lang="en-US" sz="1600" dirty="0">
              <a:solidFill>
                <a:schemeClr val="tx1"/>
              </a:solidFill>
            </a:endParaRPr>
          </a:p>
          <a:p>
            <a:pPr lvl="1"/>
            <a:r>
              <a:rPr lang="en-US" dirty="0">
                <a:solidFill>
                  <a:schemeClr val="tx1"/>
                </a:solidFill>
              </a:rPr>
              <a:t>No more than 5 poems (or excerpts) of different poets, from an anthology </a:t>
            </a:r>
            <a:endParaRPr lang="en-US" sz="1600" dirty="0">
              <a:solidFill>
                <a:schemeClr val="tx1"/>
              </a:solidFill>
            </a:endParaRPr>
          </a:p>
          <a:p>
            <a:pPr lvl="1"/>
            <a:r>
              <a:rPr lang="en-US" dirty="0">
                <a:solidFill>
                  <a:schemeClr val="tx1"/>
                </a:solidFill>
              </a:rPr>
              <a:t>Only 3 poems (or excerpts) per poet </a:t>
            </a:r>
            <a:endParaRPr lang="en-US" sz="1600" dirty="0">
              <a:solidFill>
                <a:schemeClr val="tx1"/>
              </a:solidFill>
            </a:endParaRPr>
          </a:p>
          <a:p>
            <a:endParaRPr lang="en-US" dirty="0"/>
          </a:p>
        </p:txBody>
      </p:sp>
    </p:spTree>
    <p:extLst>
      <p:ext uri="{BB962C8B-B14F-4D97-AF65-F5344CB8AC3E}">
        <p14:creationId xmlns:p14="http://schemas.microsoft.com/office/powerpoint/2010/main" val="189375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are the conditions for using another’s musical score?</a:t>
            </a:r>
            <a:endParaRPr lang="en-US" dirty="0"/>
          </a:p>
        </p:txBody>
      </p:sp>
      <p:sp>
        <p:nvSpPr>
          <p:cNvPr id="3" name="Content Placeholder 2"/>
          <p:cNvSpPr>
            <a:spLocks noGrp="1"/>
          </p:cNvSpPr>
          <p:nvPr>
            <p:ph idx="1"/>
          </p:nvPr>
        </p:nvSpPr>
        <p:spPr/>
        <p:txBody>
          <a:bodyPr/>
          <a:lstStyle/>
          <a:p>
            <a:pPr marL="0" lvl="0" indent="0" algn="ctr">
              <a:buNone/>
            </a:pPr>
            <a:r>
              <a:rPr lang="en-US" b="1" dirty="0">
                <a:solidFill>
                  <a:schemeClr val="tx1"/>
                </a:solidFill>
              </a:rPr>
              <a:t>Teachers are allowed to use another’s musical score if;</a:t>
            </a:r>
          </a:p>
          <a:p>
            <a:pPr lvl="0" algn="ctr"/>
            <a:r>
              <a:rPr lang="en-US" dirty="0">
                <a:solidFill>
                  <a:schemeClr val="tx1"/>
                </a:solidFill>
              </a:rPr>
              <a:t>Only up to 10% of a copyrighted musical composition, but no more than 30 seconds is used;</a:t>
            </a:r>
          </a:p>
          <a:p>
            <a:pPr lvl="0" algn="ctr"/>
            <a:r>
              <a:rPr lang="en-US" dirty="0">
                <a:solidFill>
                  <a:schemeClr val="tx1"/>
                </a:solidFill>
              </a:rPr>
              <a:t>Up to 10% of a body of sound recording, but no more than 30 seconds is used;</a:t>
            </a:r>
          </a:p>
          <a:p>
            <a:pPr lvl="0" algn="ctr"/>
            <a:r>
              <a:rPr lang="en-US" dirty="0">
                <a:solidFill>
                  <a:schemeClr val="tx1"/>
                </a:solidFill>
              </a:rPr>
              <a:t>Any alterations cannot change the basic melody or the fundamental character of the work.</a:t>
            </a:r>
          </a:p>
          <a:p>
            <a:endParaRPr lang="en-US" dirty="0"/>
          </a:p>
        </p:txBody>
      </p:sp>
      <p:pic>
        <p:nvPicPr>
          <p:cNvPr id="6146" name="Picture 2" descr="Image result for musical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339" y="4941799"/>
            <a:ext cx="57150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750" tmFilter="0, 0; .2, .5; .8, .5; 1, 0"/>
                                        <p:tgtEl>
                                          <p:spTgt spid="6146"/>
                                        </p:tgtEl>
                                      </p:cBhvr>
                                    </p:animEffect>
                                    <p:animScale>
                                      <p:cBhvr>
                                        <p:cTn id="7" dur="875" autoRev="1" fill="hold"/>
                                        <p:tgtEl>
                                          <p:spTgt spid="61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What are the guidelines for using film in the classroom?</a:t>
            </a:r>
            <a:endParaRPr lang="en-US" dirty="0">
              <a:solidFill>
                <a:schemeClr val="tx1"/>
              </a:solidFill>
            </a:endParaRPr>
          </a:p>
        </p:txBody>
      </p:sp>
      <p:sp>
        <p:nvSpPr>
          <p:cNvPr id="3" name="Content Placeholder 2"/>
          <p:cNvSpPr>
            <a:spLocks noGrp="1"/>
          </p:cNvSpPr>
          <p:nvPr>
            <p:ph idx="1"/>
          </p:nvPr>
        </p:nvSpPr>
        <p:spPr/>
        <p:txBody>
          <a:bodyPr/>
          <a:lstStyle/>
          <a:p>
            <a:pPr marL="0" lvl="0" indent="0" algn="ctr">
              <a:buNone/>
            </a:pPr>
            <a:r>
              <a:rPr lang="en-US" sz="2400" b="1" dirty="0">
                <a:solidFill>
                  <a:schemeClr val="tx1"/>
                </a:solidFill>
              </a:rPr>
              <a:t>Teachers are allowed to use films in their classrooms but they have to adhere to the following guidelines;</a:t>
            </a:r>
          </a:p>
          <a:p>
            <a:pPr lvl="0" algn="ctr"/>
            <a:r>
              <a:rPr lang="en-US" sz="2400" dirty="0">
                <a:solidFill>
                  <a:schemeClr val="tx1"/>
                </a:solidFill>
              </a:rPr>
              <a:t>They are only allowed to use up to 10% of a copyrighted work or 3 minutes, whichever is less; </a:t>
            </a:r>
          </a:p>
          <a:p>
            <a:pPr lvl="0" algn="ctr"/>
            <a:r>
              <a:rPr lang="en-US" sz="2400" dirty="0">
                <a:solidFill>
                  <a:schemeClr val="tx1"/>
                </a:solidFill>
              </a:rPr>
              <a:t>Clip cannot be altered in any way. </a:t>
            </a:r>
          </a:p>
          <a:p>
            <a:endParaRPr lang="en-US" dirty="0"/>
          </a:p>
        </p:txBody>
      </p:sp>
      <p:pic>
        <p:nvPicPr>
          <p:cNvPr id="7174" name="Picture 6" descr="Image result for fil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075" y="4481848"/>
            <a:ext cx="3531870" cy="2286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82103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635</TotalTime>
  <Words>885</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Gill Sans MT</vt:lpstr>
      <vt:lpstr>Impact</vt:lpstr>
      <vt:lpstr>Times New Roman</vt:lpstr>
      <vt:lpstr>Badge</vt:lpstr>
      <vt:lpstr>Copyright Treasure Hunt</vt:lpstr>
      <vt:lpstr>What is the penalty for copyright infringement? </vt:lpstr>
      <vt:lpstr>PowerPoint Presentation</vt:lpstr>
      <vt:lpstr>What does the term “fair use” mean and who is included in the fair use clause?</vt:lpstr>
      <vt:lpstr>What are the conditions for deciding fair use?</vt:lpstr>
      <vt:lpstr>When using multimedia in the classroom, what kinds of things need to be considered when determining whether copyright has been adhered to?</vt:lpstr>
      <vt:lpstr>What are the conditions for using someone else’s words?</vt:lpstr>
      <vt:lpstr>What are the conditions for using another’s musical score?</vt:lpstr>
      <vt:lpstr>What are the guidelines for using film in the classroom?</vt:lpstr>
      <vt:lpstr>What if you want to tape something off the TV to use in the classroom…What are the rules here?</vt:lpstr>
      <vt:lpstr>How can you get permission to use items in your classroom?</vt:lpstr>
      <vt:lpstr>When items are posted to a website what should the creator be careful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Treasure Hunt</dc:title>
  <dc:creator>Brandon Smith</dc:creator>
  <cp:lastModifiedBy>Brandon Smith</cp:lastModifiedBy>
  <cp:revision>17</cp:revision>
  <dcterms:created xsi:type="dcterms:W3CDTF">2016-10-22T19:59:29Z</dcterms:created>
  <dcterms:modified xsi:type="dcterms:W3CDTF">2016-10-23T15:45:21Z</dcterms:modified>
</cp:coreProperties>
</file>